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928"/>
    <p:restoredTop sz="94601"/>
  </p:normalViewPr>
  <p:slideViewPr>
    <p:cSldViewPr snapToGrid="0">
      <p:cViewPr varScale="1">
        <p:scale>
          <a:sx n="59" d="100"/>
          <a:sy n="59" d="100"/>
        </p:scale>
        <p:origin x="3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82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577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6427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097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700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442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75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476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438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990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794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0069C-FC3E-E745-B260-0929A7FB580A}" type="datetimeFigureOut">
              <a:rPr lang="nl-NL" smtClean="0"/>
              <a:t>14-8-2026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2760D-8303-644E-83CF-25140676AF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99450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EABA1644-9ADF-88EF-C19F-65A4BA9C1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4877" y="4805932"/>
            <a:ext cx="4527396" cy="501611"/>
          </a:xfrm>
        </p:spPr>
        <p:txBody>
          <a:bodyPr>
            <a:noAutofit/>
          </a:bodyPr>
          <a:lstStyle/>
          <a:p>
            <a:r>
              <a:rPr lang="nl-NL" sz="4000" b="1" dirty="0"/>
              <a:t>Romeinen 5 en 6 </a:t>
            </a:r>
          </a:p>
        </p:txBody>
      </p:sp>
      <p:pic>
        <p:nvPicPr>
          <p:cNvPr id="1026" name="Picture 2" descr="Afbeeldingsresultaten voor genieten van genade">
            <a:extLst>
              <a:ext uri="{FF2B5EF4-FFF2-40B4-BE49-F238E27FC236}">
                <a16:creationId xmlns:a16="http://schemas.microsoft.com/office/drawing/2014/main" id="{556744D0-92EA-726B-505A-323D314731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14"/>
          <a:stretch/>
        </p:blipFill>
        <p:spPr bwMode="auto">
          <a:xfrm>
            <a:off x="1159727" y="396820"/>
            <a:ext cx="4245845" cy="586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533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83224E-E006-DEE6-55BC-449B05B9C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Vragen om mee te nemen: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F2FF41-B0E2-E0FA-748E-DE10B2BA2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1. “Verwonderen en genieten hebben met elkaar te maken”. Herken je dat? en hoe ziet dat er bij u/ jou eruit? </a:t>
            </a:r>
          </a:p>
          <a:p>
            <a:pPr marL="0" indent="0">
              <a:buNone/>
            </a:pPr>
            <a:r>
              <a:rPr lang="nl-NL" dirty="0"/>
              <a:t>2. “Genade en werken” sluiten elkaar uit. Gemiddeld genomen vinden we dat lastig. Hoe merkt u/jij dat in je leven?</a:t>
            </a:r>
          </a:p>
          <a:p>
            <a:pPr marL="0" indent="0">
              <a:buNone/>
            </a:pPr>
            <a:r>
              <a:rPr lang="nl-NL" dirty="0"/>
              <a:t>3. Genieten is een eigenschap van een christen; Het is ook een werkwoord: Waar moet u/jij nog aan werken? </a:t>
            </a:r>
          </a:p>
          <a:p>
            <a:pPr marL="0" indent="0">
              <a:buNone/>
            </a:pPr>
            <a:r>
              <a:rPr lang="nl-NL" dirty="0"/>
              <a:t>4. Welk vers in Romeinen 5 en 6 springt er voor u/ jou uit en waarom? 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737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Leef je geloof: Gods liefde gaat naar jou uit">
            <a:extLst>
              <a:ext uri="{FF2B5EF4-FFF2-40B4-BE49-F238E27FC236}">
                <a16:creationId xmlns:a16="http://schemas.microsoft.com/office/drawing/2014/main" id="{6988B8C4-3DA9-4B75-53EE-016C8E632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1" b="7804"/>
          <a:stretch/>
        </p:blipFill>
        <p:spPr bwMode="auto">
          <a:xfrm>
            <a:off x="5379194" y="363254"/>
            <a:ext cx="5422560" cy="5430542"/>
          </a:xfrm>
          <a:prstGeom prst="rect">
            <a:avLst/>
          </a:prstGeom>
          <a:noFill/>
          <a:effectLst>
            <a:softEdge rad="788738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4AAE0E-5E04-E273-8282-B6E3DB674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278" y="743956"/>
            <a:ext cx="5696415" cy="5433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4000" b="1" dirty="0"/>
              <a:t>niet vanzelfsprekend !!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50E2242-CCD7-ECCA-E401-003C11E87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735" y="4540128"/>
            <a:ext cx="2778977" cy="210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30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24BDDC-64A2-3139-DF36-2A1D980C6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908" y="406226"/>
            <a:ext cx="9896907" cy="590933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3200" b="1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3200" b="1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3200" b="1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3200" b="1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sz="3200" b="1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3200" b="1" i="1" dirty="0"/>
              <a:t>“IK schenk genade,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3200" b="1" i="1" dirty="0"/>
              <a:t>aan wie IK genadig wil zijn;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3200" b="1" i="1" dirty="0"/>
              <a:t>IK ben barmhartig,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3200" b="1" i="1" dirty="0"/>
              <a:t>voor wie IK barmhartig wil zijn.”    </a:t>
            </a:r>
            <a:r>
              <a:rPr lang="nl-NL" i="1" dirty="0"/>
              <a:t>(Ex 33: 19b)</a:t>
            </a:r>
          </a:p>
        </p:txBody>
      </p:sp>
      <p:pic>
        <p:nvPicPr>
          <p:cNvPr id="4100" name="Picture 4" descr="Inspirerende Religie Kaart: Geloof, Genade, Genoeg">
            <a:extLst>
              <a:ext uri="{FF2B5EF4-FFF2-40B4-BE49-F238E27FC236}">
                <a16:creationId xmlns:a16="http://schemas.microsoft.com/office/drawing/2014/main" id="{7DAA3D9A-6259-738A-A76F-87ED172CBC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t="43842" r="2311" b="37401"/>
          <a:stretch/>
        </p:blipFill>
        <p:spPr bwMode="auto">
          <a:xfrm>
            <a:off x="836908" y="542440"/>
            <a:ext cx="4572000" cy="128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57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24BDDC-64A2-3139-DF36-2A1D980C6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67629"/>
            <a:ext cx="5794917" cy="5909334"/>
          </a:xfrm>
        </p:spPr>
        <p:txBody>
          <a:bodyPr/>
          <a:lstStyle/>
          <a:p>
            <a:pPr marL="0" indent="0">
              <a:buNone/>
            </a:pPr>
            <a:r>
              <a:rPr lang="nl-NL" sz="4000" b="1" dirty="0">
                <a:solidFill>
                  <a:srgbClr val="FFC000"/>
                </a:solidFill>
              </a:rPr>
              <a:t>MERCY:</a:t>
            </a:r>
          </a:p>
          <a:p>
            <a:pPr marL="0" indent="0">
              <a:buNone/>
            </a:pPr>
            <a:r>
              <a:rPr lang="nl-NL" b="1" dirty="0"/>
              <a:t>Je verdient straf voor je zonde,       maar krijgt het niet !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4000" b="1" dirty="0">
                <a:solidFill>
                  <a:srgbClr val="FFC000"/>
                </a:solidFill>
              </a:rPr>
              <a:t>GRACE:</a:t>
            </a:r>
          </a:p>
          <a:p>
            <a:pPr marL="0" indent="0">
              <a:buNone/>
            </a:pPr>
            <a:r>
              <a:rPr lang="nl-NL" b="1" dirty="0"/>
              <a:t>Je ontvangt vergeving, vrijspraak en geluk, wat je niet verdient ! </a:t>
            </a:r>
          </a:p>
        </p:txBody>
      </p:sp>
      <p:pic>
        <p:nvPicPr>
          <p:cNvPr id="3074" name="Picture 2" descr="Practical Christianity: Mercy and Grace – Walking With Christ">
            <a:extLst>
              <a:ext uri="{FF2B5EF4-FFF2-40B4-BE49-F238E27FC236}">
                <a16:creationId xmlns:a16="http://schemas.microsoft.com/office/drawing/2014/main" id="{2AD9397D-16FA-E045-4614-148D8F6C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781" y="2655028"/>
            <a:ext cx="4874832" cy="365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187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24BDDC-64A2-3139-DF36-2A1D980C6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67629"/>
            <a:ext cx="10635858" cy="590933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12000" i="1" dirty="0"/>
              <a:t>Gezegend zij de God en Vader van onze Heer Jezus Christus, die ons in de hemelsferen, in onze eenheid met Christus, met talrijke geestelijke zegeningen heeft gezegend. </a:t>
            </a:r>
          </a:p>
          <a:p>
            <a:pPr marL="0" indent="0">
              <a:buNone/>
            </a:pPr>
            <a:r>
              <a:rPr lang="nl-NL" sz="12000" b="0" i="1" dirty="0">
                <a:effectLst/>
              </a:rPr>
              <a:t>In Christus immers heeft God, </a:t>
            </a:r>
            <a:r>
              <a:rPr lang="nl-NL" sz="12000" b="0" i="1" dirty="0">
                <a:solidFill>
                  <a:srgbClr val="FFC000"/>
                </a:solidFill>
                <a:effectLst/>
              </a:rPr>
              <a:t>voordat de wereld gegrondvest werd, ons uitgekozen </a:t>
            </a:r>
            <a:r>
              <a:rPr lang="nl-NL" sz="12000" b="0" i="1" dirty="0">
                <a:effectLst/>
              </a:rPr>
              <a:t>om heilig en zuiver voor Hem te staan, en vol liefde heeft Hij ons </a:t>
            </a:r>
            <a:r>
              <a:rPr lang="nl-NL" sz="12000" b="0" i="1" dirty="0">
                <a:solidFill>
                  <a:srgbClr val="FFC000"/>
                </a:solidFill>
                <a:effectLst/>
              </a:rPr>
              <a:t>naar zijn wil en verlangen voorbestemd om door Jezus Christus zijn kinderen te worden</a:t>
            </a:r>
            <a:r>
              <a:rPr lang="nl-NL" sz="12000" b="0" i="1" dirty="0">
                <a:effectLst/>
              </a:rPr>
              <a:t>, tot eer van de grootheid van Gods genade, ons geschonken in zijn geliefde Zoon.</a:t>
            </a:r>
          </a:p>
          <a:p>
            <a:pPr marL="0" indent="0">
              <a:buNone/>
            </a:pPr>
            <a:r>
              <a:rPr lang="nl-NL" sz="8600" dirty="0"/>
              <a:t>(</a:t>
            </a:r>
            <a:r>
              <a:rPr lang="nl-NL" sz="8600" dirty="0" err="1"/>
              <a:t>Efeze</a:t>
            </a:r>
            <a:r>
              <a:rPr lang="nl-NL" sz="8600" dirty="0"/>
              <a:t> 1: 3-6)</a:t>
            </a:r>
          </a:p>
        </p:txBody>
      </p:sp>
    </p:spTree>
    <p:extLst>
      <p:ext uri="{BB962C8B-B14F-4D97-AF65-F5344CB8AC3E}">
        <p14:creationId xmlns:p14="http://schemas.microsoft.com/office/powerpoint/2010/main" val="823646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24BDDC-64A2-3139-DF36-2A1D980C6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67628"/>
            <a:ext cx="10384846" cy="6334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b="1" dirty="0"/>
              <a:t>Kunnen we genade verdienen??</a:t>
            </a:r>
          </a:p>
          <a:p>
            <a:pPr marL="0" indent="0">
              <a:buNone/>
            </a:pPr>
            <a:endParaRPr lang="nl-NL" sz="3200" b="1" dirty="0"/>
          </a:p>
          <a:p>
            <a:pPr marL="0" indent="0">
              <a:buNone/>
            </a:pPr>
            <a:endParaRPr lang="nl-NL" sz="3200" b="1" dirty="0"/>
          </a:p>
          <a:p>
            <a:pPr marL="0" indent="0">
              <a:buNone/>
            </a:pPr>
            <a:endParaRPr lang="nl-NL" sz="3200" b="1" dirty="0"/>
          </a:p>
          <a:p>
            <a:pPr marL="0" indent="0">
              <a:buNone/>
            </a:pPr>
            <a:endParaRPr lang="nl-NL" sz="3200" b="1" i="1" dirty="0"/>
          </a:p>
          <a:p>
            <a:pPr marL="0" indent="0">
              <a:buNone/>
            </a:pPr>
            <a:endParaRPr lang="nl-NL" sz="3200" b="1" i="1" dirty="0"/>
          </a:p>
          <a:p>
            <a:pPr marL="0" indent="0">
              <a:buNone/>
            </a:pPr>
            <a:endParaRPr lang="nl-NL" sz="3200" b="1" i="1" dirty="0"/>
          </a:p>
          <a:p>
            <a:pPr marL="0" indent="0">
              <a:buNone/>
            </a:pPr>
            <a:r>
              <a:rPr lang="nl-NL" sz="3200" b="1" i="1" dirty="0"/>
              <a:t>Maar wanneer ‘we’ uit genade zijn uitgekozen, dan is dat niet omdat ‘we’ de wet naleven, want in dat geval zou de genade geen genade meer zijn.  </a:t>
            </a:r>
            <a:r>
              <a:rPr lang="nl-NL" sz="3200" dirty="0"/>
              <a:t>(Rom 11:6)</a:t>
            </a:r>
          </a:p>
        </p:txBody>
      </p:sp>
      <p:pic>
        <p:nvPicPr>
          <p:cNvPr id="7170" name="Picture 2" descr="Afbeeldingsresultaten voor wet tegenover genade">
            <a:extLst>
              <a:ext uri="{FF2B5EF4-FFF2-40B4-BE49-F238E27FC236}">
                <a16:creationId xmlns:a16="http://schemas.microsoft.com/office/drawing/2014/main" id="{1528AFB2-B6F8-9A83-C640-49A64A72B1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" t="16878" r="1" b="17632"/>
          <a:stretch/>
        </p:blipFill>
        <p:spPr bwMode="auto">
          <a:xfrm>
            <a:off x="6759388" y="608308"/>
            <a:ext cx="4209157" cy="328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46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24BDDC-64A2-3139-DF36-2A1D980C6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377" y="733794"/>
            <a:ext cx="10044188" cy="5909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b="1" dirty="0">
                <a:solidFill>
                  <a:srgbClr val="FFC000"/>
                </a:solidFill>
              </a:rPr>
              <a:t>Geestelijk failliet ! .......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200" i="1" dirty="0"/>
              <a:t>Zo staat er geschreven: ‘Er is geen mens rechtvaardig, zelfs niet één, er is geen mens verstandig, er is geen mens die God zoekt. Allen zijn afgedwaald, allen ontaard. </a:t>
            </a:r>
            <a:r>
              <a:rPr lang="nl-NL" sz="3200" i="1" dirty="0">
                <a:solidFill>
                  <a:srgbClr val="FFC000"/>
                </a:solidFill>
              </a:rPr>
              <a:t>Er is geen mens die het goede doet, zelfs niet één</a:t>
            </a:r>
            <a:r>
              <a:rPr lang="nl-NL" sz="3200" i="1" dirty="0"/>
              <a:t>. </a:t>
            </a:r>
            <a:r>
              <a:rPr lang="nl-NL" sz="3200" dirty="0"/>
              <a:t>(Rom 3:10-12)</a:t>
            </a:r>
          </a:p>
          <a:p>
            <a:pPr marL="0" indent="0">
              <a:buNone/>
            </a:pPr>
            <a:r>
              <a:rPr lang="nl-NL" sz="3200" i="1" dirty="0"/>
              <a:t>En zo wordt ieder mens het zwijgen opgelegd en staat de </a:t>
            </a:r>
            <a:r>
              <a:rPr lang="nl-NL" sz="3200" i="1" dirty="0">
                <a:solidFill>
                  <a:srgbClr val="FFC000"/>
                </a:solidFill>
              </a:rPr>
              <a:t>hele wereld </a:t>
            </a:r>
            <a:r>
              <a:rPr lang="nl-NL" sz="3200" i="1" dirty="0"/>
              <a:t>schuldig voor God. </a:t>
            </a:r>
            <a:r>
              <a:rPr lang="nl-NL" sz="3200" dirty="0"/>
              <a:t>(</a:t>
            </a:r>
            <a:r>
              <a:rPr lang="nl-NL" sz="3200" dirty="0" err="1"/>
              <a:t>vs</a:t>
            </a:r>
            <a:r>
              <a:rPr lang="nl-NL" sz="3200" dirty="0"/>
              <a:t> 19b)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200" b="1" dirty="0">
                <a:solidFill>
                  <a:srgbClr val="FFC000"/>
                </a:solidFill>
              </a:rPr>
              <a:t>Is het zo dramatisch?   </a:t>
            </a:r>
            <a:r>
              <a:rPr lang="nl-NL" sz="4000" b="1" dirty="0">
                <a:solidFill>
                  <a:srgbClr val="FF0000"/>
                </a:solidFill>
              </a:rPr>
              <a:t>JA DUS!!</a:t>
            </a:r>
          </a:p>
        </p:txBody>
      </p:sp>
    </p:spTree>
    <p:extLst>
      <p:ext uri="{BB962C8B-B14F-4D97-AF65-F5344CB8AC3E}">
        <p14:creationId xmlns:p14="http://schemas.microsoft.com/office/powerpoint/2010/main" val="39806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24BDDC-64A2-3139-DF36-2A1D980C6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67629"/>
            <a:ext cx="5932449" cy="5909334"/>
          </a:xfrm>
        </p:spPr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5122" name="Picture 2" descr="Wat is de genade van God? Ontdek de betekenis">
            <a:extLst>
              <a:ext uri="{FF2B5EF4-FFF2-40B4-BE49-F238E27FC236}">
                <a16:creationId xmlns:a16="http://schemas.microsoft.com/office/drawing/2014/main" id="{96BFE7E5-CD40-DC73-89F9-A4ACB182C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07" y="393347"/>
            <a:ext cx="3422775" cy="342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EDECC7FC-04EA-29C2-489B-9FAA0FB87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706" y="3056042"/>
            <a:ext cx="7207624" cy="3736252"/>
          </a:xfrm>
          <a:prstGeom prst="rect">
            <a:avLst/>
          </a:prstGeom>
          <a:noFill/>
          <a:effectLst>
            <a:softEdge rad="316791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857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24BDDC-64A2-3139-DF36-2A1D980C6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267629"/>
            <a:ext cx="6547952" cy="5909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b="1" dirty="0"/>
              <a:t>Genade werkt door in heel je leven !</a:t>
            </a:r>
            <a:endParaRPr lang="nl-NL" sz="3200" b="1" dirty="0">
              <a:latin typeface="Herculanum" panose="02000505000000020004" pitchFamily="2" charset="77"/>
            </a:endParaRPr>
          </a:p>
          <a:p>
            <a:pPr marL="0" indent="0">
              <a:buNone/>
            </a:pPr>
            <a:endParaRPr lang="nl-NL" sz="3200" b="1" dirty="0">
              <a:latin typeface="Herculanum" panose="02000505000000020004" pitchFamily="2" charset="77"/>
            </a:endParaRPr>
          </a:p>
          <a:p>
            <a:pPr marL="0" indent="0">
              <a:buNone/>
            </a:pPr>
            <a:r>
              <a:rPr lang="nl-NL" sz="3200" b="1" dirty="0"/>
              <a:t>Gr: </a:t>
            </a:r>
            <a:r>
              <a:rPr lang="nl-NL" sz="3200" b="1" dirty="0" err="1">
                <a:solidFill>
                  <a:srgbClr val="FFFF00"/>
                </a:solidFill>
                <a:latin typeface="Herculanum" panose="02000505000000020004" pitchFamily="2" charset="77"/>
              </a:rPr>
              <a:t>Charis</a:t>
            </a:r>
            <a:r>
              <a:rPr lang="nl-NL" sz="3200" b="1" dirty="0">
                <a:latin typeface="Herculanum" panose="02000505000000020004" pitchFamily="2" charset="77"/>
              </a:rPr>
              <a:t> </a:t>
            </a:r>
            <a:r>
              <a:rPr lang="nl-NL" sz="3200" b="1" dirty="0"/>
              <a:t>(genade)</a:t>
            </a:r>
            <a:r>
              <a:rPr lang="nl-NL" sz="3200" b="1" dirty="0">
                <a:latin typeface="Herculanum" panose="02000505000000020004" pitchFamily="2" charset="77"/>
              </a:rPr>
              <a:t> </a:t>
            </a:r>
          </a:p>
          <a:p>
            <a:pPr marL="0" indent="0">
              <a:buNone/>
            </a:pPr>
            <a:r>
              <a:rPr lang="nl-NL" sz="3200" b="1" dirty="0"/>
              <a:t>Gr: </a:t>
            </a:r>
            <a:r>
              <a:rPr lang="nl-NL" sz="3200" b="1" dirty="0" err="1">
                <a:solidFill>
                  <a:srgbClr val="FFFF00"/>
                </a:solidFill>
                <a:latin typeface="Herculanum" panose="02000505000000020004" pitchFamily="2" charset="77"/>
              </a:rPr>
              <a:t>Chara</a:t>
            </a:r>
            <a:r>
              <a:rPr lang="nl-NL" sz="3200" b="1" dirty="0">
                <a:latin typeface="Herculanum" panose="02000505000000020004" pitchFamily="2" charset="77"/>
              </a:rPr>
              <a:t> </a:t>
            </a:r>
            <a:r>
              <a:rPr lang="nl-NL" sz="3200" b="1" dirty="0"/>
              <a:t>(vreugde)</a:t>
            </a:r>
          </a:p>
          <a:p>
            <a:pPr marL="0" indent="0">
              <a:buNone/>
            </a:pPr>
            <a:r>
              <a:rPr lang="nl-NL" sz="3200" b="1" dirty="0" err="1"/>
              <a:t>Hebr</a:t>
            </a:r>
            <a:r>
              <a:rPr lang="nl-NL" sz="3200" b="1" dirty="0"/>
              <a:t>: </a:t>
            </a:r>
            <a:r>
              <a:rPr lang="nl-NL" sz="3200" dirty="0" err="1">
                <a:solidFill>
                  <a:srgbClr val="FFFF00"/>
                </a:solidFill>
                <a:latin typeface="Matura MT Script Capitals" panose="03020802060602070202" pitchFamily="66" charset="77"/>
                <a:ea typeface="Microsoft Yi Baiti" panose="03000500000000000000" pitchFamily="66" charset="0"/>
                <a:cs typeface="Arial Hebrew Scholar" pitchFamily="2" charset="-79"/>
              </a:rPr>
              <a:t>Cheen</a:t>
            </a:r>
            <a:r>
              <a:rPr lang="nl-NL" sz="3200" b="1" dirty="0"/>
              <a:t> (gein; vreugde)</a:t>
            </a:r>
          </a:p>
        </p:txBody>
      </p:sp>
      <p:pic>
        <p:nvPicPr>
          <p:cNvPr id="4" name="Picture 6" descr="Productafbeelding">
            <a:extLst>
              <a:ext uri="{FF2B5EF4-FFF2-40B4-BE49-F238E27FC236}">
                <a16:creationId xmlns:a16="http://schemas.microsoft.com/office/drawing/2014/main" id="{535744A2-A57C-F229-595A-5D85A194B3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7" t="29133" r="7020" b="2366"/>
          <a:stretch/>
        </p:blipFill>
        <p:spPr bwMode="auto">
          <a:xfrm>
            <a:off x="7259971" y="3152537"/>
            <a:ext cx="4307439" cy="346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13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1322</TotalTime>
  <Words>425</Words>
  <Application>Microsoft Office PowerPoint</Application>
  <PresentationFormat>Breedbeeld</PresentationFormat>
  <Paragraphs>53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Herculanum</vt:lpstr>
      <vt:lpstr>Matura MT Script Capitals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Vragen om mee te nemen: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 Rienks</dc:creator>
  <cp:lastModifiedBy>Bouwina van Bruggen</cp:lastModifiedBy>
  <cp:revision>6</cp:revision>
  <dcterms:created xsi:type="dcterms:W3CDTF">2026-07-29T09:58:40Z</dcterms:created>
  <dcterms:modified xsi:type="dcterms:W3CDTF">2026-08-14T09:44:32Z</dcterms:modified>
</cp:coreProperties>
</file>